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 id="264" r:id="rId9"/>
    <p:sldId id="262" r:id="rId10"/>
    <p:sldId id="266"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7687E2C6-3CE5-4686-931D-C79B13353117}" type="datetimeFigureOut">
              <a:rPr lang="en-US" smtClean="0"/>
              <a:pPr/>
              <a:t>12/13/2013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0A3A95A7-5184-427F-B0ED-955A4534751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87E2C6-3CE5-4686-931D-C79B13353117}" type="datetimeFigureOut">
              <a:rPr lang="en-US" smtClean="0"/>
              <a:pPr/>
              <a:t>12/13/2013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A3A95A7-5184-427F-B0ED-955A4534751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87E2C6-3CE5-4686-931D-C79B13353117}" type="datetimeFigureOut">
              <a:rPr lang="en-US" smtClean="0"/>
              <a:pPr/>
              <a:t>12/13/2013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A3A95A7-5184-427F-B0ED-955A4534751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87E2C6-3CE5-4686-931D-C79B13353117}" type="datetimeFigureOut">
              <a:rPr lang="en-US" smtClean="0"/>
              <a:pPr/>
              <a:t>12/13/2013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A3A95A7-5184-427F-B0ED-955A4534751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687E2C6-3CE5-4686-931D-C79B13353117}" type="datetimeFigureOut">
              <a:rPr lang="en-US" smtClean="0"/>
              <a:pPr/>
              <a:t>12/13/2013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A3A95A7-5184-427F-B0ED-955A4534751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687E2C6-3CE5-4686-931D-C79B13353117}" type="datetimeFigureOut">
              <a:rPr lang="en-US" smtClean="0"/>
              <a:pPr/>
              <a:t>12/13/2013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A3A95A7-5184-427F-B0ED-955A4534751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687E2C6-3CE5-4686-931D-C79B13353117}" type="datetimeFigureOut">
              <a:rPr lang="en-US" smtClean="0"/>
              <a:pPr/>
              <a:t>12/13/2013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A3A95A7-5184-427F-B0ED-955A4534751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687E2C6-3CE5-4686-931D-C79B13353117}" type="datetimeFigureOut">
              <a:rPr lang="en-US" smtClean="0"/>
              <a:pPr/>
              <a:t>12/13/2013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A3A95A7-5184-427F-B0ED-955A4534751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7687E2C6-3CE5-4686-931D-C79B13353117}" type="datetimeFigureOut">
              <a:rPr lang="en-US" smtClean="0"/>
              <a:pPr/>
              <a:t>12/13/2013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A3A95A7-5184-427F-B0ED-955A4534751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687E2C6-3CE5-4686-931D-C79B13353117}" type="datetimeFigureOut">
              <a:rPr lang="en-US" smtClean="0"/>
              <a:pPr/>
              <a:t>12/13/2013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A3A95A7-5184-427F-B0ED-955A4534751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687E2C6-3CE5-4686-931D-C79B13353117}" type="datetimeFigureOut">
              <a:rPr lang="en-US" smtClean="0"/>
              <a:pPr/>
              <a:t>12/13/2013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A3A95A7-5184-427F-B0ED-955A4534751D}"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687E2C6-3CE5-4686-931D-C79B13353117}" type="datetimeFigureOut">
              <a:rPr lang="en-US" smtClean="0"/>
              <a:pPr/>
              <a:t>12/13/2013</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0A3A95A7-5184-427F-B0ED-955A4534751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uaw.org/node/1937"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1219200"/>
          </a:xfrm>
        </p:spPr>
        <p:txBody>
          <a:bodyPr>
            <a:normAutofit fontScale="90000"/>
          </a:bodyPr>
          <a:lstStyle/>
          <a:p>
            <a:r>
              <a:rPr lang="en-US" dirty="0" smtClean="0"/>
              <a:t>United Auto Workers</a:t>
            </a:r>
            <a:br>
              <a:rPr lang="en-US" dirty="0" smtClean="0"/>
            </a:br>
            <a:r>
              <a:rPr lang="en-US" dirty="0" smtClean="0"/>
              <a:t>(UAW)</a:t>
            </a:r>
            <a:endParaRPr lang="en-US" dirty="0"/>
          </a:p>
        </p:txBody>
      </p:sp>
      <p:sp>
        <p:nvSpPr>
          <p:cNvPr id="3" name="Subtitle 2"/>
          <p:cNvSpPr>
            <a:spLocks noGrp="1"/>
          </p:cNvSpPr>
          <p:nvPr>
            <p:ph type="subTitle" idx="1"/>
          </p:nvPr>
        </p:nvSpPr>
        <p:spPr/>
        <p:txBody>
          <a:bodyPr/>
          <a:lstStyle/>
          <a:p>
            <a:endParaRPr lang="en-US" dirty="0"/>
          </a:p>
        </p:txBody>
      </p:sp>
      <p:pic>
        <p:nvPicPr>
          <p:cNvPr id="3074" name="Picture 2" descr="http://images.sodahead.com/polls/002681521/5111187761_1197563_300_answer_2_xlarge.jpeg"/>
          <p:cNvPicPr>
            <a:picLocks noChangeAspect="1" noChangeArrowheads="1"/>
          </p:cNvPicPr>
          <p:nvPr/>
        </p:nvPicPr>
        <p:blipFill>
          <a:blip r:embed="rId2" cstate="print"/>
          <a:srcRect/>
          <a:stretch>
            <a:fillRect/>
          </a:stretch>
        </p:blipFill>
        <p:spPr bwMode="auto">
          <a:xfrm>
            <a:off x="1752600" y="1295400"/>
            <a:ext cx="5562600" cy="55626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a:t>
            </a:r>
            <a:endParaRPr lang="en-US" dirty="0"/>
          </a:p>
        </p:txBody>
      </p:sp>
      <p:sp>
        <p:nvSpPr>
          <p:cNvPr id="3" name="Content Placeholder 2"/>
          <p:cNvSpPr>
            <a:spLocks noGrp="1"/>
          </p:cNvSpPr>
          <p:nvPr>
            <p:ph idx="1"/>
          </p:nvPr>
        </p:nvSpPr>
        <p:spPr/>
        <p:txBody>
          <a:bodyPr/>
          <a:lstStyle/>
          <a:p>
            <a:r>
              <a:rPr lang="en-US" dirty="0" smtClean="0"/>
              <a:t>Extend aid to the unemployed</a:t>
            </a:r>
          </a:p>
          <a:p>
            <a:r>
              <a:rPr lang="en-US" dirty="0" smtClean="0"/>
              <a:t>Invest in our Infrastructure </a:t>
            </a:r>
          </a:p>
          <a:p>
            <a:r>
              <a:rPr lang="en-US" dirty="0" smtClean="0"/>
              <a:t>A Progressive Job Creation Program</a:t>
            </a:r>
          </a:p>
          <a:p>
            <a:r>
              <a:rPr lang="en-US" dirty="0" smtClean="0"/>
              <a:t>Etc…</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 involved!</a:t>
            </a:r>
            <a:endParaRPr lang="en-US" dirty="0"/>
          </a:p>
        </p:txBody>
      </p:sp>
      <p:sp>
        <p:nvSpPr>
          <p:cNvPr id="3" name="Content Placeholder 2"/>
          <p:cNvSpPr>
            <a:spLocks noGrp="1"/>
          </p:cNvSpPr>
          <p:nvPr>
            <p:ph idx="1"/>
          </p:nvPr>
        </p:nvSpPr>
        <p:spPr/>
        <p:txBody>
          <a:bodyPr>
            <a:normAutofit fontScale="32500" lnSpcReduction="20000"/>
          </a:bodyPr>
          <a:lstStyle/>
          <a:p>
            <a:r>
              <a:rPr lang="en-US" b="1" dirty="0" smtClean="0"/>
              <a:t>Upcoming events</a:t>
            </a:r>
          </a:p>
          <a:p>
            <a:r>
              <a:rPr lang="en-US" b="1" dirty="0" smtClean="0"/>
              <a:t>April 9, 2013</a:t>
            </a:r>
            <a:r>
              <a:rPr lang="en-US" dirty="0" smtClean="0"/>
              <a:t/>
            </a:r>
            <a:br>
              <a:rPr lang="en-US" dirty="0" smtClean="0"/>
            </a:br>
            <a:r>
              <a:rPr lang="en-US" b="1" dirty="0" smtClean="0"/>
              <a:t>Equal Pay Day </a:t>
            </a:r>
            <a:r>
              <a:rPr lang="en-US" dirty="0" smtClean="0"/>
              <a:t/>
            </a:r>
            <a:br>
              <a:rPr lang="en-US" dirty="0" smtClean="0"/>
            </a:br>
            <a:r>
              <a:rPr lang="en-US" dirty="0" smtClean="0"/>
              <a:t>Capitol Rotunda Lansing, Mich.</a:t>
            </a:r>
            <a:br>
              <a:rPr lang="en-US" dirty="0" smtClean="0"/>
            </a:br>
            <a:r>
              <a:rPr lang="en-US" b="1" dirty="0" smtClean="0"/>
              <a:t>Noon (Wear red)</a:t>
            </a:r>
            <a:r>
              <a:rPr lang="en-US" dirty="0" smtClean="0"/>
              <a:t/>
            </a:r>
            <a:br>
              <a:rPr lang="en-US" dirty="0" smtClean="0"/>
            </a:br>
            <a:r>
              <a:rPr lang="en-US" dirty="0" smtClean="0"/>
              <a:t/>
            </a:r>
            <a:br>
              <a:rPr lang="en-US" dirty="0" smtClean="0"/>
            </a:br>
            <a:r>
              <a:rPr lang="en-US" b="1" dirty="0" smtClean="0"/>
              <a:t>April 18, 2013</a:t>
            </a:r>
            <a:r>
              <a:rPr lang="en-US" dirty="0" smtClean="0"/>
              <a:t/>
            </a:r>
            <a:br>
              <a:rPr lang="en-US" dirty="0" smtClean="0"/>
            </a:br>
            <a:r>
              <a:rPr lang="en-US" dirty="0" smtClean="0"/>
              <a:t>Women Creating Caring Communities Planning Meeting</a:t>
            </a:r>
            <a:br>
              <a:rPr lang="en-US" dirty="0" smtClean="0"/>
            </a:br>
            <a:r>
              <a:rPr lang="en-US" dirty="0" smtClean="0"/>
              <a:t>8000 E. Jefferson Ave.</a:t>
            </a:r>
            <a:br>
              <a:rPr lang="en-US" dirty="0" smtClean="0"/>
            </a:br>
            <a:r>
              <a:rPr lang="en-US" dirty="0" smtClean="0"/>
              <a:t>Detroit, Mich. 48214</a:t>
            </a:r>
            <a:br>
              <a:rPr lang="en-US" dirty="0" smtClean="0"/>
            </a:br>
            <a:r>
              <a:rPr lang="en-US" dirty="0" smtClean="0"/>
              <a:t>5 to 7 p.m.</a:t>
            </a:r>
            <a:br>
              <a:rPr lang="en-US" dirty="0" smtClean="0"/>
            </a:br>
            <a:r>
              <a:rPr lang="en-US" dirty="0" smtClean="0"/>
              <a:t/>
            </a:r>
            <a:br>
              <a:rPr lang="en-US" dirty="0" smtClean="0"/>
            </a:br>
            <a:r>
              <a:rPr lang="en-US" b="1" dirty="0" smtClean="0"/>
              <a:t>April 20, 2013</a:t>
            </a:r>
            <a:r>
              <a:rPr lang="en-US" dirty="0" smtClean="0"/>
              <a:t/>
            </a:r>
            <a:br>
              <a:rPr lang="en-US" dirty="0" smtClean="0"/>
            </a:br>
            <a:r>
              <a:rPr lang="en-US" dirty="0" smtClean="0"/>
              <a:t>Women's Annual Jeff-Jack Luncheon</a:t>
            </a:r>
            <a:br>
              <a:rPr lang="en-US" dirty="0" smtClean="0"/>
            </a:br>
            <a:r>
              <a:rPr lang="en-US" dirty="0" smtClean="0"/>
              <a:t>11:30 a.m. at COBO Hall</a:t>
            </a:r>
            <a:br>
              <a:rPr lang="en-US" dirty="0" smtClean="0"/>
            </a:br>
            <a:r>
              <a:rPr lang="en-US" dirty="0" smtClean="0"/>
              <a:t/>
            </a:r>
            <a:br>
              <a:rPr lang="en-US" dirty="0" smtClean="0"/>
            </a:br>
            <a:r>
              <a:rPr lang="en-US" b="1" dirty="0" smtClean="0"/>
              <a:t>May – TBA</a:t>
            </a:r>
            <a:r>
              <a:rPr lang="en-US" dirty="0" smtClean="0"/>
              <a:t> </a:t>
            </a:r>
            <a:br>
              <a:rPr lang="en-US" dirty="0" smtClean="0"/>
            </a:br>
            <a:r>
              <a:rPr lang="en-US" dirty="0" smtClean="0"/>
              <a:t/>
            </a:r>
            <a:br>
              <a:rPr lang="en-US" dirty="0" smtClean="0"/>
            </a:br>
            <a:r>
              <a:rPr lang="en-US" b="1" dirty="0" smtClean="0"/>
              <a:t>Aug. 4 – 9, 2013</a:t>
            </a:r>
            <a:br>
              <a:rPr lang="en-US" b="1" dirty="0" smtClean="0"/>
            </a:br>
            <a:r>
              <a:rPr lang="en-US" dirty="0" smtClean="0"/>
              <a:t>37th International Women’s Conference</a:t>
            </a:r>
            <a:br>
              <a:rPr lang="en-US" dirty="0" smtClean="0"/>
            </a:br>
            <a:r>
              <a:rPr lang="en-US" dirty="0" smtClean="0"/>
              <a:t>UAW Educational Center – Black Lake Onaway, Mich. </a:t>
            </a:r>
            <a:br>
              <a:rPr lang="en-US" dirty="0" smtClean="0"/>
            </a:br>
            <a:r>
              <a:rPr lang="en-US" dirty="0" smtClean="0"/>
              <a:t/>
            </a:r>
            <a:br>
              <a:rPr lang="en-US" dirty="0" smtClean="0"/>
            </a:br>
            <a:r>
              <a:rPr lang="en-US" b="1" dirty="0" smtClean="0"/>
              <a:t>October</a:t>
            </a:r>
            <a:r>
              <a:rPr lang="en-US" dirty="0" smtClean="0"/>
              <a:t/>
            </a:r>
            <a:br>
              <a:rPr lang="en-US" dirty="0" smtClean="0"/>
            </a:br>
            <a:r>
              <a:rPr lang="en-US" dirty="0" smtClean="0"/>
              <a:t>– Breast Cancer Awareness</a:t>
            </a:r>
            <a:br>
              <a:rPr lang="en-US" dirty="0" smtClean="0"/>
            </a:br>
            <a:r>
              <a:rPr lang="en-US" dirty="0" smtClean="0"/>
              <a:t>– Oct 12th Walk Domestic Violence Awareness</a:t>
            </a:r>
            <a:br>
              <a:rPr lang="en-US" dirty="0" smtClean="0"/>
            </a:br>
            <a:r>
              <a:rPr lang="en-US" dirty="0" smtClean="0"/>
              <a:t/>
            </a:r>
            <a:br>
              <a:rPr lang="en-US" dirty="0" smtClean="0"/>
            </a:br>
            <a:r>
              <a:rPr lang="en-US" b="1" dirty="0" smtClean="0"/>
              <a:t>Nov. 13-16, 2013</a:t>
            </a:r>
            <a:r>
              <a:rPr lang="en-US" dirty="0" smtClean="0"/>
              <a:t/>
            </a:r>
            <a:br>
              <a:rPr lang="en-US" dirty="0" smtClean="0"/>
            </a:br>
            <a:r>
              <a:rPr lang="en-US" dirty="0" smtClean="0"/>
              <a:t>National CLUW 17th Biennial Convention</a:t>
            </a:r>
            <a:br>
              <a:rPr lang="en-US" dirty="0" smtClean="0"/>
            </a:br>
            <a:r>
              <a:rPr lang="en-US" dirty="0" smtClean="0"/>
              <a:t>Reno, Nev.</a:t>
            </a:r>
            <a:br>
              <a:rPr lang="en-US" dirty="0" smtClean="0"/>
            </a:br>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82762"/>
          </a:xfrm>
        </p:spPr>
        <p:txBody>
          <a:bodyPr>
            <a:normAutofit fontScale="90000"/>
          </a:bodyPr>
          <a:lstStyle/>
          <a:p>
            <a:r>
              <a:rPr lang="en-US" sz="3200" dirty="0" smtClean="0"/>
              <a:t>The International Union, United Automobile, Aerospace and Agricultural Implement Workers of America</a:t>
            </a:r>
            <a:endParaRPr lang="en-US" sz="3200" dirty="0"/>
          </a:p>
        </p:txBody>
      </p:sp>
      <p:sp>
        <p:nvSpPr>
          <p:cNvPr id="3" name="Content Placeholder 2"/>
          <p:cNvSpPr>
            <a:spLocks noGrp="1"/>
          </p:cNvSpPr>
          <p:nvPr>
            <p:ph idx="1"/>
          </p:nvPr>
        </p:nvSpPr>
        <p:spPr>
          <a:xfrm>
            <a:off x="457200" y="2133600"/>
            <a:ext cx="8229600" cy="3992563"/>
          </a:xfrm>
        </p:spPr>
        <p:txBody>
          <a:bodyPr>
            <a:normAutofit lnSpcReduction="10000"/>
          </a:bodyPr>
          <a:lstStyle/>
          <a:p>
            <a:r>
              <a:rPr lang="en-US" sz="2600" dirty="0"/>
              <a:t>One of America’s most diverse </a:t>
            </a:r>
            <a:r>
              <a:rPr lang="en-US" sz="2600" dirty="0" smtClean="0"/>
              <a:t>unions. Members are involved in a plethora of sectors such as: auto</a:t>
            </a:r>
            <a:r>
              <a:rPr lang="en-US" sz="2600" dirty="0"/>
              <a:t> and </a:t>
            </a:r>
            <a:r>
              <a:rPr lang="en-US" sz="2600" dirty="0" smtClean="0"/>
              <a:t>heavy trucks, </a:t>
            </a:r>
            <a:r>
              <a:rPr lang="en-US" sz="2600" dirty="0"/>
              <a:t>aerospace, </a:t>
            </a:r>
            <a:r>
              <a:rPr lang="en-US" sz="2600" dirty="0" smtClean="0"/>
              <a:t>agricultural implements and heavy equipment</a:t>
            </a:r>
            <a:r>
              <a:rPr lang="en-US" sz="2600" dirty="0"/>
              <a:t> as well as </a:t>
            </a:r>
            <a:r>
              <a:rPr lang="en-US" sz="2600" dirty="0" smtClean="0"/>
              <a:t>health care,</a:t>
            </a:r>
            <a:r>
              <a:rPr lang="en-US" sz="2600" dirty="0"/>
              <a:t> </a:t>
            </a:r>
            <a:r>
              <a:rPr lang="en-US" sz="2600" dirty="0" smtClean="0"/>
              <a:t>higher education, gaming, public </a:t>
            </a:r>
            <a:r>
              <a:rPr lang="en-US" sz="2600" dirty="0"/>
              <a:t>service and other technical, office and professional occupations.</a:t>
            </a:r>
          </a:p>
          <a:p>
            <a:pPr>
              <a:buNone/>
            </a:pPr>
            <a:r>
              <a:rPr lang="en-US" dirty="0" smtClean="0"/>
              <a:t/>
            </a:r>
            <a:br>
              <a:rPr lang="en-US" dirty="0" smtClean="0"/>
            </a:b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have we done?</a:t>
            </a:r>
            <a:endParaRPr lang="en-US" dirty="0"/>
          </a:p>
        </p:txBody>
      </p:sp>
      <p:sp>
        <p:nvSpPr>
          <p:cNvPr id="3" name="Content Placeholder 2"/>
          <p:cNvSpPr>
            <a:spLocks noGrp="1"/>
          </p:cNvSpPr>
          <p:nvPr>
            <p:ph idx="1"/>
          </p:nvPr>
        </p:nvSpPr>
        <p:spPr/>
        <p:txBody>
          <a:bodyPr>
            <a:normAutofit fontScale="85000" lnSpcReduction="20000"/>
          </a:bodyPr>
          <a:lstStyle/>
          <a:p>
            <a:r>
              <a:rPr lang="en-US" dirty="0"/>
              <a:t>Since its founding in 1935, the UAW has consistently developed innovative partnerships with employers and negotiated industry-leading wages and benefits for its members. </a:t>
            </a:r>
          </a:p>
          <a:p>
            <a:r>
              <a:rPr lang="en-US" dirty="0"/>
              <a:t>The first employer-paid health insurance plan for industrial workers.</a:t>
            </a:r>
          </a:p>
          <a:p>
            <a:r>
              <a:rPr lang="en-US" dirty="0"/>
              <a:t>The first cost-of-living allowances.</a:t>
            </a:r>
          </a:p>
          <a:p>
            <a:r>
              <a:rPr lang="en-US" dirty="0"/>
              <a:t>A pioneering role in product quality improvements.</a:t>
            </a:r>
          </a:p>
          <a:p>
            <a:r>
              <a:rPr lang="en-US" dirty="0"/>
              <a:t>Landmark job and income security provisions.</a:t>
            </a:r>
          </a:p>
          <a:p>
            <a:r>
              <a:rPr lang="en-US" dirty="0"/>
              <a:t>Comprehensive training and educational programs.</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Battles We’ve Fought</a:t>
            </a:r>
            <a:endParaRPr lang="en-US" dirty="0"/>
          </a:p>
        </p:txBody>
      </p:sp>
      <p:sp>
        <p:nvSpPr>
          <p:cNvPr id="3" name="Content Placeholder 2"/>
          <p:cNvSpPr>
            <a:spLocks noGrp="1"/>
          </p:cNvSpPr>
          <p:nvPr>
            <p:ph idx="1"/>
          </p:nvPr>
        </p:nvSpPr>
        <p:spPr/>
        <p:txBody>
          <a:bodyPr/>
          <a:lstStyle/>
          <a:p>
            <a:r>
              <a:rPr lang="en-US" dirty="0"/>
              <a:t>Civil Rights Act of 1964, the Voting Rights Act of 1965, the Fair Housing Act, the Civil Rights Restoration Act of 1988 and legislation to prohibit discrimination against women, the elderly and people with disabilities.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6146" name="Picture 2" descr="http://www.uaw.org/sites/default/files/Charlestown-Nurses-1969.jpg"/>
          <p:cNvPicPr>
            <a:picLocks noChangeAspect="1" noChangeArrowheads="1"/>
          </p:cNvPicPr>
          <p:nvPr/>
        </p:nvPicPr>
        <p:blipFill>
          <a:blip r:embed="rId2" cstate="print"/>
          <a:srcRect/>
          <a:stretch>
            <a:fillRect/>
          </a:stretch>
        </p:blipFill>
        <p:spPr bwMode="auto">
          <a:xfrm>
            <a:off x="1930562" y="0"/>
            <a:ext cx="5374606" cy="6858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3" name="Content Placeholder 2"/>
          <p:cNvSpPr>
            <a:spLocks noGrp="1"/>
          </p:cNvSpPr>
          <p:nvPr>
            <p:ph idx="1"/>
          </p:nvPr>
        </p:nvSpPr>
        <p:spPr/>
        <p:txBody>
          <a:bodyPr>
            <a:normAutofit fontScale="85000" lnSpcReduction="10000"/>
          </a:bodyPr>
          <a:lstStyle/>
          <a:p>
            <a:r>
              <a:rPr lang="en-US" i="1" dirty="0" smtClean="0">
                <a:solidFill>
                  <a:schemeClr val="tx2">
                    <a:lumMod val="75000"/>
                  </a:schemeClr>
                </a:solidFill>
              </a:rPr>
              <a:t>“The </a:t>
            </a:r>
            <a:r>
              <a:rPr lang="en-US" i="1" dirty="0">
                <a:solidFill>
                  <a:schemeClr val="tx2">
                    <a:lumMod val="75000"/>
                  </a:schemeClr>
                </a:solidFill>
              </a:rPr>
              <a:t>UAW's commitment to improve the lives of working men and women extends beyond our borders to encompass people around the globe. Through vigilant political involvement and coordination with world labor organizations, we continue to fight for enforcement of trade agreement provisions on human and worker rights, fair labor standards and a new approach to international trade — one that raises the quality of life for working people worldwide</a:t>
            </a:r>
            <a:r>
              <a:rPr lang="en-US" i="1" dirty="0" smtClean="0">
                <a:solidFill>
                  <a:schemeClr val="tx2">
                    <a:lumMod val="75000"/>
                  </a:schemeClr>
                </a:solidFill>
              </a:rPr>
              <a:t>.”</a:t>
            </a:r>
            <a:endParaRPr lang="en-US" i="1" dirty="0">
              <a:solidFill>
                <a:schemeClr val="tx2">
                  <a:lumMod val="75000"/>
                </a:schemeClr>
              </a:solidFill>
            </a:endParaRPr>
          </a:p>
          <a:p>
            <a:pPr>
              <a:buNone/>
            </a:pP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Are…</a:t>
            </a:r>
            <a:endParaRPr lang="en-US" dirty="0"/>
          </a:p>
        </p:txBody>
      </p:sp>
      <p:sp>
        <p:nvSpPr>
          <p:cNvPr id="3" name="Content Placeholder 2"/>
          <p:cNvSpPr>
            <a:spLocks noGrp="1"/>
          </p:cNvSpPr>
          <p:nvPr>
            <p:ph idx="1"/>
          </p:nvPr>
        </p:nvSpPr>
        <p:spPr/>
        <p:txBody>
          <a:bodyPr/>
          <a:lstStyle/>
          <a:p>
            <a:r>
              <a:rPr lang="en-US" dirty="0" smtClean="0"/>
              <a:t>UAW-represented workplaces range from multinational corporations, small manufacturers and state and local governments to colleges and universities, hospitals and private non-profit organizations.</a:t>
            </a:r>
          </a:p>
          <a:p>
            <a:pPr>
              <a:buNone/>
            </a:pPr>
            <a:r>
              <a:rPr lang="en-US" dirty="0" smtClean="0"/>
              <a:t/>
            </a:r>
            <a:br>
              <a:rPr lang="en-US" dirty="0" smtClean="0"/>
            </a:b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9458" name="Picture 2" descr="http://images.thetruthaboutcars.com/2011/04/Picture-1.png"/>
          <p:cNvPicPr>
            <a:picLocks noChangeAspect="1" noChangeArrowheads="1"/>
          </p:cNvPicPr>
          <p:nvPr/>
        </p:nvPicPr>
        <p:blipFill>
          <a:blip r:embed="rId2" cstate="print"/>
          <a:srcRect/>
          <a:stretch>
            <a:fillRect/>
          </a:stretch>
        </p:blipFill>
        <p:spPr bwMode="auto">
          <a:xfrm>
            <a:off x="0" y="-12193"/>
            <a:ext cx="9144000" cy="6870193"/>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 Up!</a:t>
            </a:r>
            <a:endParaRPr lang="en-US" dirty="0"/>
          </a:p>
        </p:txBody>
      </p:sp>
      <p:sp>
        <p:nvSpPr>
          <p:cNvPr id="3" name="Content Placeholder 2"/>
          <p:cNvSpPr>
            <a:spLocks noGrp="1"/>
          </p:cNvSpPr>
          <p:nvPr>
            <p:ph idx="1"/>
          </p:nvPr>
        </p:nvSpPr>
        <p:spPr/>
        <p:txBody>
          <a:bodyPr/>
          <a:lstStyle/>
          <a:p>
            <a:r>
              <a:rPr lang="en-US" dirty="0" smtClean="0"/>
              <a:t>If you are interested in organizing your workplace with the UAW, e-mail our </a:t>
            </a:r>
            <a:r>
              <a:rPr lang="en-US" b="1" dirty="0" smtClean="0">
                <a:hlinkClick r:id="rId2"/>
              </a:rPr>
              <a:t>Organizing Department</a:t>
            </a:r>
            <a:r>
              <a:rPr lang="en-US" dirty="0" smtClean="0"/>
              <a:t> or call 1-800 2GET-UAW (1-800-243-8829).</a:t>
            </a:r>
          </a:p>
          <a:p>
            <a:r>
              <a:rPr lang="en-US" dirty="0" smtClean="0"/>
              <a:t/>
            </a:r>
            <a:br>
              <a:rPr lang="en-US" dirty="0" smtClean="0"/>
            </a:b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86</TotalTime>
  <Words>291</Words>
  <Application>Microsoft Office PowerPoint</Application>
  <PresentationFormat>On-screen Show (4:3)</PresentationFormat>
  <Paragraphs>30</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Aspect</vt:lpstr>
      <vt:lpstr>United Auto Workers (UAW)</vt:lpstr>
      <vt:lpstr>The International Union, United Automobile, Aerospace and Agricultural Implement Workers of America</vt:lpstr>
      <vt:lpstr>What have we done?</vt:lpstr>
      <vt:lpstr>Battles We’ve Fought</vt:lpstr>
      <vt:lpstr>Slide 5</vt:lpstr>
      <vt:lpstr>Purpose</vt:lpstr>
      <vt:lpstr>We Are…</vt:lpstr>
      <vt:lpstr>Slide 8</vt:lpstr>
      <vt:lpstr>Sign Up!</vt:lpstr>
      <vt:lpstr>Issues</vt:lpstr>
      <vt:lpstr>Get involved!</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United Auto Workers (UAW)</dc:title>
  <dc:creator>Jenny</dc:creator>
  <cp:lastModifiedBy>LHRIC</cp:lastModifiedBy>
  <cp:revision>10</cp:revision>
  <dcterms:created xsi:type="dcterms:W3CDTF">2013-12-13T10:11:17Z</dcterms:created>
  <dcterms:modified xsi:type="dcterms:W3CDTF">2013-12-13T16:07:43Z</dcterms:modified>
</cp:coreProperties>
</file>